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56" r:id="rId6"/>
    <p:sldId id="262" r:id="rId7"/>
    <p:sldId id="261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E888-8F91-4CDE-8FF6-B96528D74471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5667-F75A-4CB9-836A-A0EB13E43F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DBC1A-0B34-4FB7-B666-D487792A7402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BE92-C251-44D4-96D0-10E873257B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5FAB-A4E4-454D-A96C-DE09549C1FD5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5AA9-8978-466C-828E-D21B58AFE9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EEA4-3340-4D69-8C05-5A8AF839F98E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8B0B-9B64-4413-ACD1-BCE7159582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3B36F-073C-424B-A352-A571D53072EA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4620E-358C-4B22-9AA2-EAE561C696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F6D23-70F7-4F53-8AAE-B851B11AF552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2C7D4-CE61-4E4D-A9D4-9E8B5C08A6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C532-DB40-4E07-BCA3-1B4D9BE8959E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7D5E-EAF8-419C-85CE-0F93B0B2F5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9C9B-0114-4D48-B9F4-76FB628D40CD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6DC8-287F-4AAA-A01B-55222E5999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743-C742-4CB0-B3BA-A277FDBE8257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9A00-0381-4489-9DE8-B518EC0E57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3AA9A7-37DC-4AB9-B7DB-A518F1DED81C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FF7AD2-C4C5-415A-8765-1824A7354B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55675" y="2717800"/>
            <a:ext cx="73564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4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Gestión del Sistema Tributario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5805488"/>
            <a:ext cx="2268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3 Cubo">
            <a:hlinkClick r:id="rId2" action="ppaction://hlinksldjump"/>
          </p:cNvPr>
          <p:cNvSpPr/>
          <p:nvPr/>
        </p:nvSpPr>
        <p:spPr>
          <a:xfrm>
            <a:off x="1547664" y="1340768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dirty="0"/>
              <a:t>Registro</a:t>
            </a:r>
            <a:endParaRPr lang="es-ES" dirty="0"/>
          </a:p>
        </p:txBody>
      </p:sp>
      <p:sp>
        <p:nvSpPr>
          <p:cNvPr id="5" name="4 Cubo">
            <a:hlinkClick r:id="rId3" action="ppaction://hlinksldjump"/>
          </p:cNvPr>
          <p:cNvSpPr/>
          <p:nvPr/>
        </p:nvSpPr>
        <p:spPr>
          <a:xfrm>
            <a:off x="1475656" y="2348880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dirty="0"/>
              <a:t>Presentación</a:t>
            </a:r>
            <a:endParaRPr lang="es-ES" dirty="0"/>
          </a:p>
        </p:txBody>
      </p:sp>
      <p:sp>
        <p:nvSpPr>
          <p:cNvPr id="6" name="5 Cubo">
            <a:hlinkClick r:id="rId4" action="ppaction://hlinksldjump"/>
          </p:cNvPr>
          <p:cNvSpPr/>
          <p:nvPr/>
        </p:nvSpPr>
        <p:spPr>
          <a:xfrm>
            <a:off x="1475656" y="3501008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dirty="0"/>
              <a:t>Pago</a:t>
            </a:r>
            <a:endParaRPr lang="es-ES" dirty="0"/>
          </a:p>
        </p:txBody>
      </p:sp>
      <p:sp>
        <p:nvSpPr>
          <p:cNvPr id="7" name="6 Cubo"/>
          <p:cNvSpPr/>
          <p:nvPr/>
        </p:nvSpPr>
        <p:spPr>
          <a:xfrm>
            <a:off x="1403648" y="4797152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dirty="0"/>
              <a:t>Cruces de Información</a:t>
            </a:r>
            <a:endParaRPr lang="es-ES" dirty="0"/>
          </a:p>
        </p:txBody>
      </p:sp>
      <p:sp>
        <p:nvSpPr>
          <p:cNvPr id="8" name="7 Flecha a la derecha con bandas"/>
          <p:cNvSpPr/>
          <p:nvPr/>
        </p:nvSpPr>
        <p:spPr>
          <a:xfrm>
            <a:off x="3707904" y="1556792"/>
            <a:ext cx="1440160" cy="1296144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Cubo"/>
          <p:cNvSpPr/>
          <p:nvPr/>
        </p:nvSpPr>
        <p:spPr>
          <a:xfrm>
            <a:off x="5436096" y="1772816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dirty="0"/>
              <a:t>Control Formal</a:t>
            </a:r>
            <a:endParaRPr lang="es-ES" dirty="0"/>
          </a:p>
        </p:txBody>
      </p:sp>
      <p:sp>
        <p:nvSpPr>
          <p:cNvPr id="10" name="9 Flecha a la derecha con bandas"/>
          <p:cNvSpPr/>
          <p:nvPr/>
        </p:nvSpPr>
        <p:spPr>
          <a:xfrm>
            <a:off x="3635896" y="3284984"/>
            <a:ext cx="1872208" cy="115212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Cubo"/>
          <p:cNvSpPr/>
          <p:nvPr/>
        </p:nvSpPr>
        <p:spPr>
          <a:xfrm>
            <a:off x="5868144" y="3429000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dirty="0"/>
              <a:t>Control Material</a:t>
            </a:r>
            <a:endParaRPr lang="es-ES" dirty="0"/>
          </a:p>
        </p:txBody>
      </p:sp>
      <p:sp>
        <p:nvSpPr>
          <p:cNvPr id="12" name="11 Flecha a la derecha con bandas"/>
          <p:cNvSpPr/>
          <p:nvPr/>
        </p:nvSpPr>
        <p:spPr>
          <a:xfrm>
            <a:off x="3563888" y="4653136"/>
            <a:ext cx="2376264" cy="108012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Cubo"/>
          <p:cNvSpPr/>
          <p:nvPr/>
        </p:nvSpPr>
        <p:spPr>
          <a:xfrm>
            <a:off x="6228184" y="4797152"/>
            <a:ext cx="2448272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dirty="0"/>
              <a:t>Control Extensivo  Formal y Material </a:t>
            </a:r>
            <a:endParaRPr lang="es-ES" dirty="0"/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608138" y="125413"/>
            <a:ext cx="5627687" cy="7826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Gestión Tributaria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55675" y="2717800"/>
            <a:ext cx="7356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4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Muchas Gracias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5805488"/>
            <a:ext cx="2268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75296">
            <a:off x="1176338" y="3106738"/>
            <a:ext cx="24574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1187624" y="1052736"/>
            <a:ext cx="1656184" cy="12241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1300" b="1" dirty="0"/>
              <a:t>Normalizados</a:t>
            </a:r>
            <a:endParaRPr lang="es-ES" sz="1300" b="1" dirty="0"/>
          </a:p>
        </p:txBody>
      </p:sp>
      <p:sp>
        <p:nvSpPr>
          <p:cNvPr id="6" name="5 Elipse"/>
          <p:cNvSpPr/>
          <p:nvPr/>
        </p:nvSpPr>
        <p:spPr>
          <a:xfrm>
            <a:off x="5292080" y="1052736"/>
            <a:ext cx="1368152" cy="12241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1600" dirty="0"/>
              <a:t>Digitales</a:t>
            </a:r>
            <a:endParaRPr lang="es-ES" sz="16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1908175" y="1773238"/>
            <a:ext cx="1727200" cy="18716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R" sz="1100" dirty="0"/>
              <a:t>Formularios:</a:t>
            </a:r>
          </a:p>
          <a:p>
            <a:pPr algn="just">
              <a:defRPr/>
            </a:pPr>
            <a:r>
              <a:rPr lang="es-CR" sz="1100" dirty="0"/>
              <a:t>D140 de Inscripción.</a:t>
            </a:r>
          </a:p>
          <a:p>
            <a:pPr algn="just">
              <a:defRPr/>
            </a:pPr>
            <a:r>
              <a:rPr lang="es-CR" sz="1100" dirty="0"/>
              <a:t>D140 Modificación de datos.</a:t>
            </a:r>
          </a:p>
          <a:p>
            <a:pPr algn="just">
              <a:defRPr/>
            </a:pPr>
            <a:r>
              <a:rPr lang="es-CR" sz="1100" dirty="0"/>
              <a:t>D140 Desinscripción.</a:t>
            </a:r>
          </a:p>
          <a:p>
            <a:pPr algn="ctr">
              <a:defRPr/>
            </a:pP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6084888" y="1844675"/>
            <a:ext cx="1871662" cy="187166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R" sz="1100" dirty="0"/>
              <a:t>Tributación Digital</a:t>
            </a:r>
          </a:p>
          <a:p>
            <a:pPr algn="just">
              <a:defRPr/>
            </a:pPr>
            <a:r>
              <a:rPr lang="es-CR" sz="800" dirty="0"/>
              <a:t>(5  años  - litigio)</a:t>
            </a:r>
          </a:p>
          <a:p>
            <a:pPr marL="180975" algn="just">
              <a:buFont typeface="Arial" pitchFamily="34" charset="0"/>
              <a:buChar char="•"/>
              <a:defRPr/>
            </a:pPr>
            <a:r>
              <a:rPr lang="es-CR" sz="1100" dirty="0"/>
              <a:t>Modificación de datos</a:t>
            </a:r>
          </a:p>
          <a:p>
            <a:pPr marL="180975" algn="just">
              <a:buFont typeface="Arial" pitchFamily="34" charset="0"/>
              <a:buChar char="•"/>
              <a:defRPr/>
            </a:pPr>
            <a:r>
              <a:rPr lang="es-CR" sz="1100" dirty="0"/>
              <a:t>Desinscripción</a:t>
            </a:r>
          </a:p>
          <a:p>
            <a:pPr algn="ctr">
              <a:defRPr/>
            </a:pP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6156325" y="3860800"/>
            <a:ext cx="1871663" cy="187166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R" sz="1100" dirty="0"/>
              <a:t>TRIBUNET</a:t>
            </a:r>
          </a:p>
          <a:p>
            <a:pPr marL="95250" lvl="1" algn="just">
              <a:buFont typeface="Arial" pitchFamily="34" charset="0"/>
              <a:buChar char="•"/>
              <a:defRPr/>
            </a:pPr>
            <a:r>
              <a:rPr lang="es-CR" sz="1100" dirty="0"/>
              <a:t>Inscripción</a:t>
            </a:r>
          </a:p>
          <a:p>
            <a:pPr marL="95250" lvl="1" algn="just">
              <a:buFont typeface="Arial" pitchFamily="34" charset="0"/>
              <a:buChar char="•"/>
              <a:defRPr/>
            </a:pPr>
            <a:r>
              <a:rPr lang="es-CR" sz="1100" dirty="0"/>
              <a:t>Modificación de Datos</a:t>
            </a:r>
          </a:p>
          <a:p>
            <a:pPr marL="95250" lvl="1" algn="just">
              <a:buFont typeface="Arial" pitchFamily="34" charset="0"/>
              <a:buChar char="•"/>
              <a:defRPr/>
            </a:pPr>
            <a:r>
              <a:rPr lang="es-CR" sz="1100" dirty="0"/>
              <a:t>Desinscripción </a:t>
            </a:r>
            <a:r>
              <a:rPr lang="es-CR" sz="800" dirty="0"/>
              <a:t>(cerro 2013)</a:t>
            </a:r>
          </a:p>
          <a:p>
            <a:pPr algn="ctr">
              <a:defRPr/>
            </a:pPr>
            <a:endParaRPr lang="es-ES" dirty="0"/>
          </a:p>
        </p:txBody>
      </p:sp>
      <p:pic>
        <p:nvPicPr>
          <p:cNvPr id="163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5300663"/>
            <a:ext cx="8096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3141663"/>
            <a:ext cx="419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9 Título"/>
          <p:cNvSpPr txBox="1">
            <a:spLocks/>
          </p:cNvSpPr>
          <p:nvPr/>
        </p:nvSpPr>
        <p:spPr>
          <a:xfrm>
            <a:off x="1608138" y="125413"/>
            <a:ext cx="5627687" cy="7826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Registro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12 Anillo">
            <a:hlinkClick r:id="rId5" action="ppaction://hlinksldjump"/>
          </p:cNvPr>
          <p:cNvSpPr/>
          <p:nvPr/>
        </p:nvSpPr>
        <p:spPr>
          <a:xfrm>
            <a:off x="8856663" y="6570663"/>
            <a:ext cx="287337" cy="28733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93709">
            <a:off x="5184775" y="1935163"/>
            <a:ext cx="2716213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Rectángulo redondeado"/>
          <p:cNvSpPr/>
          <p:nvPr/>
        </p:nvSpPr>
        <p:spPr>
          <a:xfrm>
            <a:off x="4787900" y="4365625"/>
            <a:ext cx="2663825" cy="100806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defTabSz="622300">
              <a:lnSpc>
                <a:spcPct val="90000"/>
              </a:lnSpc>
              <a:spcAft>
                <a:spcPct val="35000"/>
              </a:spcAft>
              <a:tabLst>
                <a:tab pos="892175" algn="l"/>
              </a:tabLst>
              <a:defRPr/>
            </a:pPr>
            <a:r>
              <a:rPr lang="es-CR" sz="1100" u="sng" dirty="0"/>
              <a:t>Año 2008</a:t>
            </a:r>
            <a:r>
              <a:rPr lang="es-CR" sz="1100" dirty="0"/>
              <a:t>: Entra en funcionamiento  el modelo de Tributación Digital.</a:t>
            </a:r>
          </a:p>
          <a:p>
            <a:pPr algn="just" defTabSz="622300">
              <a:lnSpc>
                <a:spcPct val="90000"/>
              </a:lnSpc>
              <a:spcAft>
                <a:spcPct val="35000"/>
              </a:spcAft>
              <a:tabLst>
                <a:tab pos="892175" algn="l"/>
              </a:tabLst>
              <a:defRPr/>
            </a:pPr>
            <a:endParaRPr lang="es-ES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4716463" y="2276475"/>
            <a:ext cx="2808287" cy="17287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defTabSz="577850">
              <a:lnSpc>
                <a:spcPct val="90000"/>
              </a:lnSpc>
              <a:spcAft>
                <a:spcPct val="35000"/>
              </a:spcAft>
            </a:pPr>
            <a:endParaRPr lang="es-CR" sz="1100">
              <a:solidFill>
                <a:srgbClr val="000000"/>
              </a:solidFill>
              <a:cs typeface="Arial" charset="0"/>
            </a:endParaRPr>
          </a:p>
          <a:p>
            <a:pPr algn="just" defTabSz="577850">
              <a:lnSpc>
                <a:spcPct val="90000"/>
              </a:lnSpc>
              <a:spcAft>
                <a:spcPct val="35000"/>
              </a:spcAft>
            </a:pPr>
            <a:endParaRPr lang="es-CR" sz="1100">
              <a:solidFill>
                <a:srgbClr val="000000"/>
              </a:solidFill>
              <a:cs typeface="Arial" charset="0"/>
            </a:endParaRPr>
          </a:p>
          <a:p>
            <a:pPr algn="just" defTabSz="577850">
              <a:lnSpc>
                <a:spcPct val="90000"/>
              </a:lnSpc>
              <a:spcAft>
                <a:spcPct val="35000"/>
              </a:spcAft>
            </a:pPr>
            <a:r>
              <a:rPr lang="es-CR" sz="1100" u="sng">
                <a:solidFill>
                  <a:srgbClr val="000000"/>
                </a:solidFill>
                <a:cs typeface="Arial" charset="0"/>
              </a:rPr>
              <a:t>Año 2001</a:t>
            </a:r>
            <a:r>
              <a:rPr lang="es-CR" sz="1100">
                <a:solidFill>
                  <a:srgbClr val="000000"/>
                </a:solidFill>
                <a:cs typeface="Arial" charset="0"/>
              </a:rPr>
              <a:t>: nace el  “EDDI”. </a:t>
            </a:r>
          </a:p>
          <a:p>
            <a:pPr algn="just" defTabSz="577850">
              <a:lnSpc>
                <a:spcPct val="90000"/>
              </a:lnSpc>
              <a:spcAft>
                <a:spcPct val="35000"/>
              </a:spcAft>
            </a:pPr>
            <a:r>
              <a:rPr lang="es-CR" sz="1100" u="sng">
                <a:solidFill>
                  <a:srgbClr val="000000"/>
                </a:solidFill>
                <a:cs typeface="Arial" charset="0"/>
              </a:rPr>
              <a:t>Año 20</a:t>
            </a:r>
            <a:r>
              <a:rPr lang="es-CR" sz="1100">
                <a:solidFill>
                  <a:srgbClr val="000000"/>
                </a:solidFill>
                <a:cs typeface="Arial" charset="0"/>
              </a:rPr>
              <a:t>11: obligatorio Impuesto de Ventas y opcional el Impuesto sobre la Renta.</a:t>
            </a:r>
          </a:p>
          <a:p>
            <a:pPr algn="just" defTabSz="577850">
              <a:lnSpc>
                <a:spcPct val="90000"/>
              </a:lnSpc>
              <a:spcAft>
                <a:spcPct val="35000"/>
              </a:spcAft>
            </a:pPr>
            <a:r>
              <a:rPr lang="es-CR" sz="1100" u="sng">
                <a:solidFill>
                  <a:srgbClr val="000000"/>
                </a:solidFill>
                <a:cs typeface="Arial" charset="0"/>
              </a:rPr>
              <a:t>Año 2013</a:t>
            </a:r>
            <a:r>
              <a:rPr lang="es-CR" sz="1100">
                <a:solidFill>
                  <a:srgbClr val="000000"/>
                </a:solidFill>
                <a:cs typeface="Arial" charset="0"/>
              </a:rPr>
              <a:t>: </a:t>
            </a:r>
          </a:p>
          <a:p>
            <a:pPr algn="just" defTabSz="57785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</a:pPr>
            <a:r>
              <a:rPr lang="es-CR" sz="1100">
                <a:solidFill>
                  <a:srgbClr val="000000"/>
                </a:solidFill>
                <a:cs typeface="Arial" charset="0"/>
              </a:rPr>
              <a:t>Impuesto Solidario.</a:t>
            </a:r>
          </a:p>
          <a:p>
            <a:pPr algn="just" defTabSz="57785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</a:pPr>
            <a:r>
              <a:rPr lang="es-CR" sz="1100">
                <a:solidFill>
                  <a:srgbClr val="000000"/>
                </a:solidFill>
                <a:cs typeface="Arial" charset="0"/>
              </a:rPr>
              <a:t>T.E.C.</a:t>
            </a:r>
          </a:p>
          <a:p>
            <a:pPr algn="just" defTabSz="57785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</a:pPr>
            <a:r>
              <a:rPr lang="es-CR" sz="1100">
                <a:solidFill>
                  <a:srgbClr val="000000"/>
                </a:solidFill>
                <a:cs typeface="Arial" charset="0"/>
              </a:rPr>
              <a:t> Los pagos parciales (</a:t>
            </a:r>
            <a:r>
              <a:rPr lang="es-CR" sz="800">
                <a:solidFill>
                  <a:srgbClr val="000000"/>
                </a:solidFill>
                <a:cs typeface="Arial" charset="0"/>
              </a:rPr>
              <a:t>abonos a cuenta) del Impuesto sobre la Renta).</a:t>
            </a:r>
            <a:endParaRPr lang="es-ES" sz="1100">
              <a:solidFill>
                <a:srgbClr val="000000"/>
              </a:solidFill>
              <a:cs typeface="Arial" charset="0"/>
            </a:endParaRPr>
          </a:p>
          <a:p>
            <a:pPr algn="just" defTabSz="577850">
              <a:lnSpc>
                <a:spcPct val="90000"/>
              </a:lnSpc>
              <a:spcAft>
                <a:spcPct val="35000"/>
              </a:spcAft>
            </a:pPr>
            <a:endParaRPr lang="es-CR" sz="1100">
              <a:solidFill>
                <a:srgbClr val="000000"/>
              </a:solidFill>
              <a:cs typeface="Arial" charset="0"/>
            </a:endParaRPr>
          </a:p>
          <a:p>
            <a:pPr algn="just" defTabSz="577850">
              <a:lnSpc>
                <a:spcPct val="90000"/>
              </a:lnSpc>
              <a:spcAft>
                <a:spcPct val="35000"/>
              </a:spcAft>
            </a:pPr>
            <a:endParaRPr lang="es-ES" sz="1100">
              <a:solidFill>
                <a:srgbClr val="000000"/>
              </a:solidFill>
              <a:cs typeface="Arial" charset="0"/>
            </a:endParaRPr>
          </a:p>
          <a:p>
            <a:pPr algn="just" defTabSz="577850">
              <a:lnSpc>
                <a:spcPct val="90000"/>
              </a:lnSpc>
              <a:spcAft>
                <a:spcPct val="35000"/>
              </a:spcAft>
            </a:pPr>
            <a:endParaRPr lang="es-CR" sz="9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7412" name="Picture 2" descr="http://dgt.hacienda.go.cr/impuestosobrelarenta/Documents/Formulario%20D.10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16113"/>
            <a:ext cx="16033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dgt.hacienda.go.cr/impuestoselectivoconsumo/PublishingImages/Form%20D1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205038"/>
            <a:ext cx="16573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http://www.google.co.cr/url?source=imglanding&amp;ct=img&amp;q=http://costarica.eregulations.org/media/formulario%20d-101%20(declaracion%20jurada%20del%20impuesto%20sobre%20la%20renta).jpg&amp;sa=X&amp;ei=TrvuUZilM4OE9gSm-4DYBQ&amp;ved=0CAsQ8wc&amp;usg=AFQjCNGoTN2KGzvu2n0osjG-EMpNy_zs3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2492375"/>
            <a:ext cx="165735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http://dgt.hacienda.go.cr/tiposimpuestos/PublishingImages/D1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2708275"/>
            <a:ext cx="1584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1331640" y="1052736"/>
            <a:ext cx="1440160" cy="12241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1100" b="1" dirty="0"/>
              <a:t>Normalizados</a:t>
            </a:r>
            <a:endParaRPr lang="es-ES" sz="1100" b="1" dirty="0"/>
          </a:p>
        </p:txBody>
      </p:sp>
      <p:sp>
        <p:nvSpPr>
          <p:cNvPr id="9" name="9 Título"/>
          <p:cNvSpPr txBox="1">
            <a:spLocks/>
          </p:cNvSpPr>
          <p:nvPr/>
        </p:nvSpPr>
        <p:spPr>
          <a:xfrm>
            <a:off x="1608138" y="125413"/>
            <a:ext cx="5627687" cy="7826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Presentación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4067944" y="1052736"/>
            <a:ext cx="1440160" cy="1296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1600" dirty="0"/>
              <a:t>Digitales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789363"/>
            <a:ext cx="2725738" cy="2146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860800"/>
            <a:ext cx="2727325" cy="2089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27082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 redondeado"/>
          <p:cNvSpPr/>
          <p:nvPr/>
        </p:nvSpPr>
        <p:spPr>
          <a:xfrm>
            <a:off x="1547813" y="1844675"/>
            <a:ext cx="1728787" cy="1079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R" sz="1100" dirty="0"/>
              <a:t>En noviembre del 2011, se pone a disposición el Portal de Tributación </a:t>
            </a:r>
            <a:r>
              <a:rPr lang="es-CR" sz="1100" dirty="0" err="1"/>
              <a:t>Diret@</a:t>
            </a:r>
            <a:r>
              <a:rPr lang="es-CR" sz="1100" dirty="0"/>
              <a:t>.</a:t>
            </a:r>
            <a:endParaRPr lang="es-ES" sz="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467544" y="908720"/>
            <a:ext cx="1440160" cy="1296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1600" dirty="0"/>
              <a:t>Digitales</a:t>
            </a:r>
            <a:endParaRPr lang="es-ES" sz="1600" dirty="0"/>
          </a:p>
        </p:txBody>
      </p:sp>
      <p:sp>
        <p:nvSpPr>
          <p:cNvPr id="9" name="9 Título"/>
          <p:cNvSpPr txBox="1">
            <a:spLocks/>
          </p:cNvSpPr>
          <p:nvPr/>
        </p:nvSpPr>
        <p:spPr>
          <a:xfrm>
            <a:off x="1608138" y="125413"/>
            <a:ext cx="5627687" cy="7826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Presentación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9 Anillo">
            <a:hlinkClick r:id="rId5" action="ppaction://hlinksldjump"/>
          </p:cNvPr>
          <p:cNvSpPr/>
          <p:nvPr/>
        </p:nvSpPr>
        <p:spPr>
          <a:xfrm>
            <a:off x="8856663" y="6570663"/>
            <a:ext cx="287337" cy="28733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356100" y="1844675"/>
            <a:ext cx="2592388" cy="1079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defTabSz="444500">
              <a:lnSpc>
                <a:spcPct val="90000"/>
              </a:lnSpc>
              <a:spcAft>
                <a:spcPct val="35000"/>
              </a:spcAft>
              <a:tabLst>
                <a:tab pos="892175" algn="l"/>
              </a:tabLst>
              <a:defRPr/>
            </a:pPr>
            <a:r>
              <a:rPr lang="es-CR" sz="1100" dirty="0"/>
              <a:t>En mayo del 2012 Se evidencia un crecimiento (98%) en el uso del portal de TD@ para el Impuesto de Ventas,  por lo que la DGT lo hace obligatorio para este impuesto.</a:t>
            </a:r>
            <a:endParaRPr lang="es-ES" sz="1100" dirty="0"/>
          </a:p>
        </p:txBody>
      </p:sp>
      <p:sp>
        <p:nvSpPr>
          <p:cNvPr id="21" name="20 Flecha a la derecha con bandas"/>
          <p:cNvSpPr/>
          <p:nvPr/>
        </p:nvSpPr>
        <p:spPr>
          <a:xfrm>
            <a:off x="2555776" y="4941168"/>
            <a:ext cx="1152128" cy="648072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" name="25 Flecha a la derecha con bandas"/>
          <p:cNvSpPr/>
          <p:nvPr/>
        </p:nvSpPr>
        <p:spPr>
          <a:xfrm>
            <a:off x="5364088" y="4941168"/>
            <a:ext cx="1152128" cy="648072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7" name="26 Flecha a la derecha con bandas"/>
          <p:cNvSpPr/>
          <p:nvPr/>
        </p:nvSpPr>
        <p:spPr>
          <a:xfrm>
            <a:off x="3419475" y="2276475"/>
            <a:ext cx="792163" cy="288925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http://ecommercecoaching.felipesuarez.com/wp-content/uploads/2011/07/pagos-en-linea-online-felipesuarez-costa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8863" y="4149725"/>
            <a:ext cx="35909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http://grupoinformativoasisucede.com.mx/queretaro/wp-content/uploads/IMG_17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38" y="3933825"/>
            <a:ext cx="316706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549027" y="1628800"/>
            <a:ext cx="1368152" cy="12241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dirty="0"/>
              <a:t>Papel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4725491" y="1628800"/>
            <a:ext cx="1368152" cy="12241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1600" dirty="0"/>
              <a:t>En Línea</a:t>
            </a:r>
            <a:endParaRPr lang="es-ES" sz="16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1341438" y="2349500"/>
            <a:ext cx="1727200" cy="187166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R" sz="1100" dirty="0"/>
              <a:t>Se cancelan en los bancos acreditados de la banca nacional.</a:t>
            </a:r>
          </a:p>
          <a:p>
            <a:pPr algn="ctr">
              <a:defRPr/>
            </a:pP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5518150" y="2492375"/>
            <a:ext cx="1727200" cy="18732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Wingdings" pitchFamily="2" charset="2"/>
              <a:buChar char="ü"/>
              <a:defRPr/>
            </a:pPr>
            <a:r>
              <a:rPr lang="es-CR" sz="1100" dirty="0"/>
              <a:t>Tributación Digital </a:t>
            </a:r>
            <a:r>
              <a:rPr lang="es-CR" sz="800" dirty="0"/>
              <a:t>(domiciliación cuenta bancaria).</a:t>
            </a:r>
          </a:p>
          <a:p>
            <a:pPr algn="just">
              <a:defRPr/>
            </a:pPr>
            <a:endParaRPr lang="es-CR" sz="11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es-CR" sz="1100" dirty="0"/>
              <a:t>Conectividad.</a:t>
            </a:r>
          </a:p>
          <a:p>
            <a:pPr algn="ctr">
              <a:defRPr/>
            </a:pPr>
            <a:endParaRPr lang="es-ES" dirty="0"/>
          </a:p>
        </p:txBody>
      </p:sp>
      <p:sp>
        <p:nvSpPr>
          <p:cNvPr id="13" name="9 Título"/>
          <p:cNvSpPr txBox="1">
            <a:spLocks/>
          </p:cNvSpPr>
          <p:nvPr/>
        </p:nvSpPr>
        <p:spPr>
          <a:xfrm>
            <a:off x="1608138" y="125413"/>
            <a:ext cx="5627687" cy="7826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Pagos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13 Anillo">
            <a:hlinkClick r:id="rId4" action="ppaction://hlinksldjump"/>
          </p:cNvPr>
          <p:cNvSpPr/>
          <p:nvPr/>
        </p:nvSpPr>
        <p:spPr>
          <a:xfrm>
            <a:off x="8856663" y="6570663"/>
            <a:ext cx="287337" cy="28733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177</Words>
  <Application>Microsoft Office PowerPoint</Application>
  <PresentationFormat>Presentación en pantalla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Calibri</vt:lpstr>
      <vt:lpstr>Arial</vt:lpstr>
      <vt:lpstr>Wingdings</vt:lpstr>
      <vt:lpstr>Tema de Office</vt:lpstr>
      <vt:lpstr>Tema de Office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Suyapa Quiros Gonzalez</dc:creator>
  <cp:lastModifiedBy> </cp:lastModifiedBy>
  <cp:revision>40</cp:revision>
  <dcterms:created xsi:type="dcterms:W3CDTF">2013-07-18T14:29:59Z</dcterms:created>
  <dcterms:modified xsi:type="dcterms:W3CDTF">2013-10-28T09:53:38Z</dcterms:modified>
</cp:coreProperties>
</file>